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2" r:id="rId3"/>
    <p:sldId id="258" r:id="rId4"/>
    <p:sldId id="307" r:id="rId5"/>
    <p:sldId id="300" r:id="rId6"/>
    <p:sldId id="301" r:id="rId7"/>
    <p:sldId id="302" r:id="rId8"/>
    <p:sldId id="303" r:id="rId9"/>
    <p:sldId id="304" r:id="rId10"/>
    <p:sldId id="305" r:id="rId11"/>
    <p:sldId id="323" r:id="rId12"/>
    <p:sldId id="327" r:id="rId13"/>
    <p:sldId id="328" r:id="rId14"/>
    <p:sldId id="308" r:id="rId15"/>
    <p:sldId id="329" r:id="rId16"/>
    <p:sldId id="330" r:id="rId17"/>
    <p:sldId id="331" r:id="rId18"/>
    <p:sldId id="332" r:id="rId19"/>
    <p:sldId id="333" r:id="rId20"/>
    <p:sldId id="334" r:id="rId21"/>
    <p:sldId id="320" r:id="rId22"/>
    <p:sldId id="335" r:id="rId23"/>
    <p:sldId id="32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 user" initials="Wu" lastIdx="2" clrIdx="0"/>
  <p:cmAuthor id="1" name="Veronica G Chesbrough" initials="vgc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0EDF4"/>
    <a:srgbClr val="D0DCE2"/>
    <a:srgbClr val="97C3D9"/>
    <a:srgbClr val="B5DCED"/>
    <a:srgbClr val="78B1CE"/>
    <a:srgbClr val="62A5C6"/>
    <a:srgbClr val="D5E4EF"/>
    <a:srgbClr val="9ACEE6"/>
    <a:srgbClr val="A5D4E9"/>
    <a:srgbClr val="4F9A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5" autoAdjust="0"/>
    <p:restoredTop sz="84040" autoAdjust="0"/>
  </p:normalViewPr>
  <p:slideViewPr>
    <p:cSldViewPr>
      <p:cViewPr>
        <p:scale>
          <a:sx n="100" d="100"/>
          <a:sy n="100" d="100"/>
        </p:scale>
        <p:origin x="-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27CE3-7222-4282-B02D-058C9F4558CF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B55EF-39D2-4D7F-8154-1A910C50E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55EF-39D2-4D7F-8154-1A910C50E6F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0A6A-1EB4-4577-BD32-8A12FE06CF13}" type="datetimeFigureOut">
              <a:rPr lang="en-US" smtClean="0"/>
              <a:pPr/>
              <a:t>1/31/2011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86A-CE07-43D7-A84E-8FDAABED48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6168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0A6A-1EB4-4577-BD32-8A12FE06CF13}" type="datetimeFigureOut">
              <a:rPr lang="en-US" smtClean="0"/>
              <a:pPr/>
              <a:t>1/31/2011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86A-CE07-43D7-A84E-8FDAABED48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495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0A6A-1EB4-4577-BD32-8A12FE06CF13}" type="datetimeFigureOut">
              <a:rPr lang="en-US" smtClean="0"/>
              <a:pPr/>
              <a:t>1/31/2011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86A-CE07-43D7-A84E-8FDAABED48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4912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0A6A-1EB4-4577-BD32-8A12FE06CF13}" type="datetimeFigureOut">
              <a:rPr lang="en-US" smtClean="0"/>
              <a:pPr/>
              <a:t>1/31/2011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86A-CE07-43D7-A84E-8FDAABED48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4873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0A6A-1EB4-4577-BD32-8A12FE06CF13}" type="datetimeFigureOut">
              <a:rPr lang="en-US" smtClean="0"/>
              <a:pPr/>
              <a:t>1/31/2011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86A-CE07-43D7-A84E-8FDAABED48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6883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0A6A-1EB4-4577-BD32-8A12FE06CF13}" type="datetimeFigureOut">
              <a:rPr lang="en-US" smtClean="0"/>
              <a:pPr/>
              <a:t>1/31/2011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86A-CE07-43D7-A84E-8FDAABED48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1359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0A6A-1EB4-4577-BD32-8A12FE06CF13}" type="datetimeFigureOut">
              <a:rPr lang="en-US" smtClean="0"/>
              <a:pPr/>
              <a:t>1/31/2011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86A-CE07-43D7-A84E-8FDAABED48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6338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0A6A-1EB4-4577-BD32-8A12FE06CF13}" type="datetimeFigureOut">
              <a:rPr lang="en-US" smtClean="0"/>
              <a:pPr/>
              <a:t>1/31/2011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86A-CE07-43D7-A84E-8FDAABED48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9577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0A6A-1EB4-4577-BD32-8A12FE06CF13}" type="datetimeFigureOut">
              <a:rPr lang="en-US" smtClean="0"/>
              <a:pPr/>
              <a:t>1/31/2011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86A-CE07-43D7-A84E-8FDAABED48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5090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0A6A-1EB4-4577-BD32-8A12FE06CF13}" type="datetimeFigureOut">
              <a:rPr lang="en-US" smtClean="0"/>
              <a:pPr/>
              <a:t>1/31/2011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86A-CE07-43D7-A84E-8FDAABED48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9616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0A6A-1EB4-4577-BD32-8A12FE06CF13}" type="datetimeFigureOut">
              <a:rPr lang="en-US" smtClean="0"/>
              <a:pPr/>
              <a:t>1/31/2011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286A-CE07-43D7-A84E-8FDAABED48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7758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429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90A6A-1EB4-4577-BD32-8A12FE06CF13}" type="datetimeFigureOut">
              <a:rPr lang="en-US" smtClean="0"/>
              <a:pPr/>
              <a:t>1/31/2011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D286A-CE07-43D7-A84E-8FDAABED48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21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362200"/>
            <a:ext cx="77724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Technology &amp; Employment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for People Who Are </a:t>
            </a:r>
            <a:br>
              <a:rPr lang="en-US" sz="3200" dirty="0" smtClean="0">
                <a:latin typeface="+mj-lt"/>
                <a:ea typeface="+mj-ea"/>
                <a:cs typeface="+mj-cs"/>
              </a:rPr>
            </a:br>
            <a:r>
              <a:rPr lang="en-US" sz="3200" dirty="0" smtClean="0">
                <a:latin typeface="+mj-lt"/>
                <a:ea typeface="+mj-ea"/>
                <a:cs typeface="+mj-cs"/>
              </a:rPr>
              <a:t>Blind or Visually Impaired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85900" y="2590800"/>
            <a:ext cx="617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85900" y="4267200"/>
            <a:ext cx="617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0" y="6096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www.TampaLighthouse.org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6187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Rehabilitation Engineering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533400" y="1219200"/>
            <a:ext cx="8153400" cy="42672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tint val="80000"/>
                  <a:satMod val="300000"/>
                  <a:alpha val="40000"/>
                </a:srgbClr>
              </a:gs>
              <a:gs pos="100000">
                <a:srgbClr val="FFFFFF">
                  <a:shade val="30000"/>
                  <a:satMod val="200000"/>
                  <a:alpha val="2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3400" y="1143000"/>
            <a:ext cx="8153400" cy="9059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131" y="1443335"/>
            <a:ext cx="761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Assistive devices: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3124200"/>
            <a:ext cx="8305800" cy="25908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txBody>
          <a:bodyPr wrap="square" lIns="182880" tIns="0" rIns="0" bIns="0" rtlCol="0" anchor="ctr" anchorCtr="0">
            <a:noAutofit/>
          </a:bodyPr>
          <a:lstStyle>
            <a:defPPr>
              <a:defRPr lang="en-US"/>
            </a:defPPr>
            <a:lvl2pPr marL="231775" marR="0" lvl="1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90000"/>
              <a:buFontTx/>
              <a:buBlip>
                <a:blip r:embed="rId2"/>
              </a:buBlip>
              <a:tabLst/>
              <a:defRPr kumimoji="0" sz="2000" b="1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2pPr>
          </a:lstStyle>
          <a:p>
            <a:pPr lvl="1"/>
            <a:r>
              <a:rPr lang="en-US" sz="2400" b="0" kern="1200" dirty="0">
                <a:solidFill>
                  <a:sysClr val="windowText" lastClr="000000"/>
                </a:solidFill>
              </a:rPr>
              <a:t>Magnification equipment, </a:t>
            </a:r>
            <a:r>
              <a:rPr lang="en-US" sz="2400" b="0" kern="1200" dirty="0" smtClean="0">
                <a:solidFill>
                  <a:sysClr val="windowText" lastClr="000000"/>
                </a:solidFill>
              </a:rPr>
              <a:t>stand-alone </a:t>
            </a:r>
            <a:r>
              <a:rPr lang="en-US" sz="2400" b="0" kern="1200" dirty="0">
                <a:solidFill>
                  <a:sysClr val="windowText" lastClr="000000"/>
                </a:solidFill>
              </a:rPr>
              <a:t>or with a </a:t>
            </a:r>
            <a:r>
              <a:rPr lang="en-US" sz="2400" b="0" kern="1200" dirty="0" smtClean="0">
                <a:solidFill>
                  <a:sysClr val="windowText" lastClr="000000"/>
                </a:solidFill>
              </a:rPr>
              <a:t>computer</a:t>
            </a:r>
            <a:br>
              <a:rPr lang="en-US" sz="2400" b="0" kern="1200" dirty="0" smtClean="0">
                <a:solidFill>
                  <a:sysClr val="windowText" lastClr="000000"/>
                </a:solidFill>
              </a:rPr>
            </a:br>
            <a:endParaRPr lang="en-US" sz="2400" b="0" kern="1200" dirty="0" smtClean="0">
              <a:solidFill>
                <a:sysClr val="windowText" lastClr="000000"/>
              </a:solidFill>
            </a:endParaRPr>
          </a:p>
          <a:p>
            <a:pPr lvl="1"/>
            <a:r>
              <a:rPr lang="en-US" sz="2400" b="0" dirty="0" smtClean="0">
                <a:solidFill>
                  <a:sysClr val="windowText" lastClr="000000"/>
                </a:solidFill>
              </a:rPr>
              <a:t>Zoomtext </a:t>
            </a:r>
            <a:r>
              <a:rPr lang="en-US" sz="2400" b="0" smtClean="0">
                <a:solidFill>
                  <a:sysClr val="windowText" lastClr="000000"/>
                </a:solidFill>
              </a:rPr>
              <a:t>or Magic: </a:t>
            </a:r>
            <a:r>
              <a:rPr lang="en-US" sz="2400" b="0" dirty="0" smtClean="0">
                <a:solidFill>
                  <a:sysClr val="windowText" lastClr="000000"/>
                </a:solidFill>
              </a:rPr>
              <a:t>magnifies fonts on the computer</a:t>
            </a:r>
          </a:p>
          <a:p>
            <a:pPr lvl="1"/>
            <a:endParaRPr lang="en-US" sz="2400" b="0" dirty="0" smtClean="0">
              <a:solidFill>
                <a:sysClr val="windowText" lastClr="000000"/>
              </a:solidFill>
            </a:endParaRPr>
          </a:p>
          <a:p>
            <a:pPr lvl="1"/>
            <a:r>
              <a:rPr lang="en-US" sz="2400" b="0" dirty="0" smtClean="0">
                <a:solidFill>
                  <a:sysClr val="windowText" lastClr="000000"/>
                </a:solidFill>
              </a:rPr>
              <a:t>Computer programs that talk (JAWS)</a:t>
            </a:r>
            <a:br>
              <a:rPr lang="en-US" sz="2400" b="0" dirty="0" smtClean="0">
                <a:solidFill>
                  <a:sysClr val="windowText" lastClr="000000"/>
                </a:solidFill>
              </a:rPr>
            </a:br>
            <a:endParaRPr lang="en-US" sz="2400" b="0" dirty="0" smtClean="0">
              <a:solidFill>
                <a:sysClr val="windowText" lastClr="000000"/>
              </a:solidFill>
            </a:endParaRPr>
          </a:p>
          <a:p>
            <a:pPr lvl="1"/>
            <a:r>
              <a:rPr lang="en-US" sz="2400" b="0" dirty="0" smtClean="0"/>
              <a:t>Closed Circuit TV’s (CCTV’s)</a:t>
            </a:r>
          </a:p>
          <a:p>
            <a:pPr lvl="1"/>
            <a:endParaRPr lang="en-US" b="0" dirty="0" smtClean="0">
              <a:solidFill>
                <a:sysClr val="windowText" lastClr="000000"/>
              </a:solidFill>
            </a:endParaRPr>
          </a:p>
          <a:p>
            <a:pPr lvl="1"/>
            <a:endParaRPr lang="en-US" b="0" kern="1200" dirty="0">
              <a:solidFill>
                <a:sysClr val="windowText" lastClr="000000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 bwMode="auto">
          <a:xfrm flipV="1">
            <a:off x="533400" y="2057400"/>
            <a:ext cx="8153399" cy="620526"/>
          </a:xfrm>
          <a:prstGeom prst="triangle">
            <a:avLst>
              <a:gd name="adj" fmla="val 49893"/>
            </a:avLst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8259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 Services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180623" y="1295400"/>
            <a:ext cx="8771466" cy="3962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tint val="80000"/>
                  <a:satMod val="300000"/>
                  <a:alpha val="40000"/>
                </a:srgbClr>
              </a:gs>
              <a:gs pos="100000">
                <a:srgbClr val="FFFFFF">
                  <a:shade val="30000"/>
                  <a:satMod val="200000"/>
                  <a:alpha val="2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81600" y="1538234"/>
            <a:ext cx="3490880" cy="341476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2CFE2">
                  <a:alpha val="87843"/>
                </a:srgbClr>
              </a:gs>
              <a:gs pos="80000">
                <a:srgbClr val="4F9ABF">
                  <a:alpha val="41961"/>
                </a:srgbClr>
              </a:gs>
              <a:gs pos="100000">
                <a:srgbClr val="C4E0EA">
                  <a:alpha val="5176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50000">
                  <a:srgbClr val="DAEDEF">
                    <a:lumMod val="40000"/>
                    <a:lumOff val="60000"/>
                  </a:srgbClr>
                </a:gs>
                <a:gs pos="100000">
                  <a:srgbClr val="DAEDE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" y="1538234"/>
            <a:ext cx="3806966" cy="341476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8852" y="1722122"/>
            <a:ext cx="3156378" cy="3078477"/>
          </a:xfrm>
          <a:prstGeom prst="rect">
            <a:avLst/>
          </a:prstGeom>
          <a:gradFill>
            <a:gsLst>
              <a:gs pos="59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txBody>
          <a:bodyPr wrap="square" lIns="182880" tIns="0" rIns="0" bIns="0" rtlCol="0" anchor="ctr" anchorCtr="0">
            <a:noAutofit/>
          </a:bodyPr>
          <a:lstStyle/>
          <a:p>
            <a:pPr marL="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90000"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2175808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Tampa Lighthouse finds appropriate employment and partnerships for our clients. Services for </a:t>
            </a:r>
            <a:r>
              <a:rPr lang="en-US" sz="2400" b="1" dirty="0" smtClean="0"/>
              <a:t>Employers</a:t>
            </a:r>
            <a:r>
              <a:rPr lang="en-US" sz="2400" dirty="0" smtClean="0"/>
              <a:t> include:</a:t>
            </a:r>
            <a:endParaRPr lang="en-US" sz="2400" dirty="0"/>
          </a:p>
        </p:txBody>
      </p:sp>
      <p:sp>
        <p:nvSpPr>
          <p:cNvPr id="22" name="Isosceles Triangle 21"/>
          <p:cNvSpPr/>
          <p:nvPr/>
        </p:nvSpPr>
        <p:spPr bwMode="auto">
          <a:xfrm rot="16200000" flipV="1">
            <a:off x="3045853" y="2748799"/>
            <a:ext cx="3414764" cy="993632"/>
          </a:xfrm>
          <a:prstGeom prst="triangle">
            <a:avLst>
              <a:gd name="adj" fmla="val 49893"/>
            </a:avLst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1" y="1981200"/>
            <a:ext cx="32003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Work site analysis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Consultation about reasonable job modifications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Recommendations to increase retention and advancement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279697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180623" y="1295400"/>
            <a:ext cx="8771466" cy="3962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tint val="80000"/>
                  <a:satMod val="300000"/>
                  <a:alpha val="40000"/>
                </a:srgbClr>
              </a:gs>
              <a:gs pos="100000">
                <a:srgbClr val="FFFFFF">
                  <a:shade val="30000"/>
                  <a:satMod val="200000"/>
                  <a:alpha val="2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 Services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757193"/>
            <a:ext cx="3962400" cy="334820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rgbClr val="0070C0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523999"/>
            <a:ext cx="3962400" cy="838201"/>
          </a:xfrm>
          <a:prstGeom prst="rect">
            <a:avLst/>
          </a:prstGeom>
          <a:gradFill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75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rgbClr val="808080">
                  <a:lumMod val="20000"/>
                  <a:lumOff val="80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68D58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158915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Tampa </a:t>
            </a:r>
            <a:r>
              <a:rPr lang="en-US" sz="2000" b="1" dirty="0" smtClean="0"/>
              <a:t>Lighthouse</a:t>
            </a:r>
          </a:p>
          <a:p>
            <a:pPr algn="ctr"/>
            <a:r>
              <a:rPr lang="en-US" sz="2000" b="1" dirty="0" smtClean="0"/>
              <a:t>Serves: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1757193"/>
            <a:ext cx="3962400" cy="334820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rgbClr val="0070C0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1523999"/>
            <a:ext cx="3962400" cy="838201"/>
          </a:xfrm>
          <a:prstGeom prst="rect">
            <a:avLst/>
          </a:prstGeom>
          <a:gradFill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75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rgbClr val="808080">
                  <a:lumMod val="20000"/>
                  <a:lumOff val="80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68D58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defTabSz="91409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158915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Tampa Lighthouse offers </a:t>
            </a:r>
            <a:r>
              <a:rPr lang="en-US" sz="2000" b="1" dirty="0" smtClean="0"/>
              <a:t>Support For</a:t>
            </a:r>
            <a:r>
              <a:rPr lang="en-US" sz="2000" b="1" dirty="0"/>
              <a:t>: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09599" y="2514600"/>
            <a:ext cx="3657601" cy="2590801"/>
          </a:xfrm>
        </p:spPr>
        <p:txBody>
          <a:bodyPr>
            <a:normAutofit/>
          </a:bodyPr>
          <a:lstStyle/>
          <a:p>
            <a:pPr indent="-285750"/>
            <a:r>
              <a:rPr lang="en-US" sz="2400" dirty="0" smtClean="0"/>
              <a:t>Large businesses (enterprise)</a:t>
            </a:r>
          </a:p>
          <a:p>
            <a:pPr indent="-285750"/>
            <a:r>
              <a:rPr lang="en-US" sz="2400" dirty="0" smtClean="0"/>
              <a:t>Small businesses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2400" dirty="0" smtClean="0"/>
              <a:t>(1 – 250 employees)</a:t>
            </a:r>
          </a:p>
          <a:p>
            <a:pPr indent="-285750"/>
            <a:r>
              <a:rPr lang="en-US" sz="2400" dirty="0" smtClean="0"/>
              <a:t>Government agencies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876798" y="2514600"/>
            <a:ext cx="3657601" cy="2590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Americans with Disabilities Act (ADA)</a:t>
            </a:r>
          </a:p>
          <a:p>
            <a:r>
              <a:rPr lang="en-US" sz="2400" dirty="0"/>
              <a:t>Section 508 of the Rehabilitation Act</a:t>
            </a:r>
          </a:p>
        </p:txBody>
      </p:sp>
    </p:spTree>
    <p:extLst>
      <p:ext uri="{BB962C8B-B14F-4D97-AF65-F5344CB8AC3E}">
        <p14:creationId xmlns="" xmlns:p14="http://schemas.microsoft.com/office/powerpoint/2010/main" val="1617281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180623" y="1143000"/>
            <a:ext cx="8771466" cy="44958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tint val="80000"/>
                  <a:satMod val="300000"/>
                  <a:alpha val="40000"/>
                </a:srgbClr>
              </a:gs>
              <a:gs pos="100000">
                <a:srgbClr val="FFFFFF">
                  <a:shade val="30000"/>
                  <a:satMod val="200000"/>
                  <a:alpha val="2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1295400"/>
            <a:ext cx="8215280" cy="4191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2CFE2">
                  <a:alpha val="87843"/>
                </a:srgbClr>
              </a:gs>
              <a:gs pos="80000">
                <a:srgbClr val="4F9ABF">
                  <a:alpha val="41961"/>
                </a:srgbClr>
              </a:gs>
              <a:gs pos="100000">
                <a:srgbClr val="C4E0EA">
                  <a:alpha val="5176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50000">
                  <a:srgbClr val="DAEDEF">
                    <a:lumMod val="40000"/>
                    <a:lumOff val="60000"/>
                  </a:srgbClr>
                </a:gs>
                <a:gs pos="100000">
                  <a:srgbClr val="DAEDE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9600" y="2006900"/>
            <a:ext cx="7924800" cy="32509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62000"/>
                </a:srgbClr>
              </a:gs>
              <a:gs pos="100000">
                <a:schemeClr val="tx1">
                  <a:lumMod val="50000"/>
                  <a:lumOff val="50000"/>
                  <a:alpha val="29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txBody>
          <a:bodyPr wrap="square" lIns="548640" tIns="137160" rIns="0" bIns="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Lighthouse Technology Services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4756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52475" y="2305050"/>
            <a:ext cx="3819525" cy="295275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Accessibility Consulting</a:t>
            </a:r>
          </a:p>
          <a:p>
            <a:r>
              <a:rPr lang="en-US" sz="2400" dirty="0" smtClean="0"/>
              <a:t>Accessibility Audits and Testing</a:t>
            </a:r>
          </a:p>
          <a:p>
            <a:r>
              <a:rPr lang="en-US" sz="2400" dirty="0" smtClean="0"/>
              <a:t>Section 508 Consulting and Technical Assistance</a:t>
            </a:r>
          </a:p>
          <a:p>
            <a:r>
              <a:rPr lang="en-US" sz="2400" dirty="0" smtClean="0"/>
              <a:t>Accessibility Technology Solutions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462035"/>
            <a:ext cx="7924800" cy="671566"/>
          </a:xfrm>
          <a:prstGeom prst="rect">
            <a:avLst/>
          </a:prstGeom>
          <a:gradFill flip="none" rotWithShape="1">
            <a:gsLst>
              <a:gs pos="0">
                <a:srgbClr val="D5E4EF"/>
              </a:gs>
              <a:gs pos="80000">
                <a:srgbClr val="D0DCE2"/>
              </a:gs>
              <a:gs pos="100000">
                <a:srgbClr val="E0EDF4"/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68D58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6300" y="1582375"/>
            <a:ext cx="746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Tampa Lighthouse can help with the following needs</a:t>
            </a:r>
            <a:r>
              <a:rPr lang="en-US" sz="2200" b="1" dirty="0" smtClean="0"/>
              <a:t>:</a:t>
            </a:r>
            <a:endParaRPr lang="en-US" sz="22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714875" y="2305050"/>
            <a:ext cx="3819525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Website Assessment</a:t>
            </a:r>
          </a:p>
          <a:p>
            <a:r>
              <a:rPr lang="en-US" sz="2400" dirty="0"/>
              <a:t>Document and Form Assessment</a:t>
            </a:r>
          </a:p>
          <a:p>
            <a:r>
              <a:rPr lang="en-US" sz="2400" dirty="0"/>
              <a:t>Accessibility Training and Awareness</a:t>
            </a:r>
          </a:p>
          <a:p>
            <a:r>
              <a:rPr lang="en-US" sz="2400" dirty="0"/>
              <a:t>Technical Support Services</a:t>
            </a:r>
          </a:p>
        </p:txBody>
      </p:sp>
    </p:spTree>
    <p:extLst>
      <p:ext uri="{BB962C8B-B14F-4D97-AF65-F5344CB8AC3E}">
        <p14:creationId xmlns="" xmlns:p14="http://schemas.microsoft.com/office/powerpoint/2010/main" val="4071139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Supported Employment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180623" y="990600"/>
            <a:ext cx="8771466" cy="4572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tint val="80000"/>
                  <a:satMod val="300000"/>
                  <a:alpha val="40000"/>
                </a:srgbClr>
              </a:gs>
              <a:gs pos="100000">
                <a:srgbClr val="FFFFFF">
                  <a:shade val="30000"/>
                  <a:satMod val="200000"/>
                  <a:alpha val="2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" y="2071635"/>
            <a:ext cx="8139080" cy="333856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2CFE2">
                  <a:alpha val="87843"/>
                </a:srgbClr>
              </a:gs>
              <a:gs pos="80000">
                <a:srgbClr val="4F9ABF">
                  <a:alpha val="41961"/>
                </a:srgbClr>
              </a:gs>
              <a:gs pos="100000">
                <a:srgbClr val="C4E0EA">
                  <a:alpha val="5176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FFFFFF"/>
                </a:gs>
                <a:gs pos="50000">
                  <a:srgbClr val="DAEDEF">
                    <a:lumMod val="40000"/>
                    <a:lumOff val="60000"/>
                  </a:srgbClr>
                </a:gs>
                <a:gs pos="100000">
                  <a:srgbClr val="DAEDE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3399" y="1122734"/>
            <a:ext cx="8117309" cy="89662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629" y="2075264"/>
            <a:ext cx="8139080" cy="333856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FFFF">
                  <a:alpha val="53000"/>
                </a:srgbClr>
              </a:gs>
              <a:gs pos="100000">
                <a:srgbClr val="000000">
                  <a:alpha val="24000"/>
                </a:srgb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txBody>
          <a:bodyPr wrap="square" lIns="548640" tIns="137160" rIns="0" bIns="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748" y="2723297"/>
            <a:ext cx="3537378" cy="742869"/>
          </a:xfrm>
          <a:prstGeom prst="rect">
            <a:avLst/>
          </a:prstGeom>
          <a:gradFill>
            <a:gsLst>
              <a:gs pos="59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txBody>
          <a:bodyPr wrap="square" lIns="182880" tIns="0" rIns="0" bIns="0" rtlCol="0" anchor="ctr" anchorCtr="0">
            <a:noAutofit/>
          </a:bodyPr>
          <a:lstStyle/>
          <a:p>
            <a:pPr marL="231775" marR="0" lvl="1" indent="-2317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Securing transportation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9748" y="3647703"/>
            <a:ext cx="3537378" cy="742869"/>
          </a:xfrm>
          <a:prstGeom prst="rect">
            <a:avLst/>
          </a:prstGeom>
          <a:gradFill>
            <a:gsLst>
              <a:gs pos="59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txBody>
          <a:bodyPr wrap="square" lIns="182880" tIns="0" rIns="0" bIns="0" rtlCol="0" anchor="ctr" anchorCtr="0">
            <a:noAutofit/>
          </a:bodyPr>
          <a:lstStyle>
            <a:defPPr>
              <a:defRPr lang="en-US"/>
            </a:defPPr>
            <a:lvl2pPr marL="231775" marR="0" lvl="1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90000"/>
              <a:buFontTx/>
              <a:buBlip>
                <a:blip r:embed="rId2"/>
              </a:buBlip>
              <a:tabLst/>
              <a:defRPr kumimoji="0" sz="2000" b="1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2pPr>
          </a:lstStyle>
          <a:p>
            <a:pPr lvl="1"/>
            <a:r>
              <a:rPr lang="en-US" dirty="0" smtClean="0"/>
              <a:t>Adaptive or assistive equipment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80220" y="1143000"/>
            <a:ext cx="7509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Tampa Lighthouse offers employer and employee assistance with: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967994" y="2723297"/>
            <a:ext cx="3537378" cy="742869"/>
          </a:xfrm>
          <a:prstGeom prst="rect">
            <a:avLst/>
          </a:prstGeom>
          <a:gradFill flip="none" rotWithShape="1">
            <a:gsLst>
              <a:gs pos="59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headEnd type="none" w="med" len="med"/>
            <a:tailEnd type="none" w="med" len="med"/>
          </a:ln>
        </p:spPr>
        <p:txBody>
          <a:bodyPr wrap="square" lIns="182880" tIns="0" rIns="0" bIns="0" rtlCol="0" anchor="ctr" anchorCtr="0">
            <a:noAutofit/>
          </a:bodyPr>
          <a:lstStyle>
            <a:defPPr>
              <a:defRPr lang="en-US"/>
            </a:defPPr>
            <a:lvl2pPr marL="231775" marR="0" lvl="1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90000"/>
              <a:buFontTx/>
              <a:buBlip>
                <a:blip r:embed="rId2"/>
              </a:buBlip>
              <a:tabLst/>
              <a:defRPr kumimoji="0" sz="2000" b="1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2pPr>
          </a:lstStyle>
          <a:p>
            <a:pPr lvl="1"/>
            <a:r>
              <a:rPr lang="en-US" dirty="0" smtClean="0"/>
              <a:t>Job-readiness skills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67994" y="3647702"/>
            <a:ext cx="3537378" cy="742869"/>
          </a:xfrm>
          <a:prstGeom prst="rect">
            <a:avLst/>
          </a:prstGeom>
          <a:gradFill flip="none" rotWithShape="1">
            <a:gsLst>
              <a:gs pos="59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headEnd type="none" w="med" len="med"/>
            <a:tailEnd type="none" w="med" len="med"/>
          </a:ln>
        </p:spPr>
        <p:txBody>
          <a:bodyPr wrap="square" lIns="182880" tIns="0" rIns="0" bIns="0" rtlCol="0" anchor="ctr" anchorCtr="0">
            <a:noAutofit/>
          </a:bodyPr>
          <a:lstStyle>
            <a:defPPr>
              <a:defRPr lang="en-US"/>
            </a:defPPr>
            <a:lvl2pPr marL="231775" marR="0" lvl="1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90000"/>
              <a:buFontTx/>
              <a:buBlip>
                <a:blip r:embed="rId2"/>
              </a:buBlip>
              <a:tabLst/>
              <a:defRPr kumimoji="0" sz="2000" b="1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2pPr>
          </a:lstStyle>
          <a:p>
            <a:pPr lvl="1"/>
            <a:r>
              <a:rPr lang="en-US" dirty="0" smtClean="0"/>
              <a:t>Job-seeking skills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18869" y="4542972"/>
            <a:ext cx="6324600" cy="742869"/>
          </a:xfrm>
          <a:prstGeom prst="rect">
            <a:avLst/>
          </a:prstGeom>
          <a:gradFill>
            <a:gsLst>
              <a:gs pos="59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txBody>
          <a:bodyPr wrap="square" lIns="182880" tIns="0" rIns="0" bIns="0" rtlCol="0" anchor="ctr" anchorCtr="0">
            <a:noAutofit/>
          </a:bodyPr>
          <a:lstStyle>
            <a:defPPr>
              <a:defRPr lang="en-US"/>
            </a:defPPr>
            <a:lvl2pPr marL="231775" marR="0" lvl="1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90000"/>
              <a:buFontTx/>
              <a:buBlip>
                <a:blip r:embed="rId2"/>
              </a:buBlip>
              <a:tabLst/>
              <a:defRPr kumimoji="0" sz="2000" b="1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2pPr>
          </a:lstStyle>
          <a:p>
            <a:pPr lvl="1"/>
            <a:r>
              <a:rPr lang="en-US" dirty="0" smtClean="0"/>
              <a:t>Regular follow-up with employer and employee</a:t>
            </a:r>
            <a:endParaRPr lang="en-US" dirty="0"/>
          </a:p>
        </p:txBody>
      </p:sp>
      <p:sp>
        <p:nvSpPr>
          <p:cNvPr id="25" name="Isosceles Triangle 24"/>
          <p:cNvSpPr/>
          <p:nvPr/>
        </p:nvSpPr>
        <p:spPr bwMode="auto">
          <a:xfrm flipV="1">
            <a:off x="533400" y="2057400"/>
            <a:ext cx="8153399" cy="620526"/>
          </a:xfrm>
          <a:prstGeom prst="triangle">
            <a:avLst>
              <a:gd name="adj" fmla="val 49893"/>
            </a:avLst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8005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0" y="1447800"/>
            <a:ext cx="9144000" cy="41148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tint val="80000"/>
                  <a:satMod val="300000"/>
                  <a:alpha val="40000"/>
                </a:srgbClr>
              </a:gs>
              <a:gs pos="100000">
                <a:srgbClr val="FFFFFF">
                  <a:shade val="30000"/>
                  <a:satMod val="200000"/>
                  <a:alpha val="2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73629" y="1985664"/>
            <a:ext cx="3581400" cy="311973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2CFE2">
                  <a:alpha val="87843"/>
                </a:srgbClr>
              </a:gs>
              <a:gs pos="80000">
                <a:srgbClr val="4F9ABF">
                  <a:alpha val="41961"/>
                </a:srgbClr>
              </a:gs>
              <a:gs pos="100000">
                <a:srgbClr val="C4E0EA">
                  <a:alpha val="5176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50000">
                  <a:srgbClr val="DAEDEF">
                    <a:lumMod val="40000"/>
                    <a:lumOff val="60000"/>
                  </a:srgbClr>
                </a:gs>
                <a:gs pos="100000">
                  <a:srgbClr val="DAEDE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kern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" pitchFamily="34" charset="0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Opportunities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3628" y="1447800"/>
            <a:ext cx="358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Retail Stores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1447800"/>
            <a:ext cx="3581400" cy="46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Restaurants</a:t>
            </a:r>
            <a:endParaRPr lang="en-US" sz="2400" b="1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4953000" y="1985664"/>
            <a:ext cx="3581400" cy="311973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2CFE2">
                  <a:alpha val="87843"/>
                </a:srgbClr>
              </a:gs>
              <a:gs pos="80000">
                <a:srgbClr val="4F9ABF">
                  <a:alpha val="41961"/>
                </a:srgbClr>
              </a:gs>
              <a:gs pos="100000">
                <a:srgbClr val="C4E0EA">
                  <a:alpha val="5176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50000">
                  <a:srgbClr val="DAEDEF">
                    <a:lumMod val="40000"/>
                    <a:lumOff val="60000"/>
                  </a:srgbClr>
                </a:gs>
                <a:gs pos="100000">
                  <a:srgbClr val="DAEDE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kern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" pitchFamily="34" charset="0"/>
              <a:ea typeface="ＭＳ Ｐゴシック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270" y="2241804"/>
            <a:ext cx="2698860" cy="2683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25" y="2202918"/>
            <a:ext cx="2959608" cy="26365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066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Individuals who are blind or visually impaired work in …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31488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Opportunities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0" y="1219200"/>
            <a:ext cx="9144000" cy="4343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tint val="80000"/>
                  <a:satMod val="300000"/>
                  <a:alpha val="40000"/>
                </a:srgbClr>
              </a:gs>
              <a:gs pos="100000">
                <a:srgbClr val="FFFFFF">
                  <a:shade val="30000"/>
                  <a:satMod val="200000"/>
                  <a:alpha val="2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3629" y="1985664"/>
            <a:ext cx="3581400" cy="311973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2CFE2">
                  <a:alpha val="87843"/>
                </a:srgbClr>
              </a:gs>
              <a:gs pos="80000">
                <a:srgbClr val="4F9ABF">
                  <a:alpha val="41961"/>
                </a:srgbClr>
              </a:gs>
              <a:gs pos="100000">
                <a:srgbClr val="C4E0EA">
                  <a:alpha val="5176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50000">
                  <a:srgbClr val="DAEDEF">
                    <a:lumMod val="40000"/>
                    <a:lumOff val="60000"/>
                  </a:srgbClr>
                </a:gs>
                <a:gs pos="100000">
                  <a:srgbClr val="DAEDE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kern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" pitchFamily="34" charset="0"/>
              <a:ea typeface="ＭＳ Ｐゴシック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630" y="1447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Financial Institutions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1447800"/>
            <a:ext cx="3581400" cy="46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Call Centers</a:t>
            </a:r>
            <a:endParaRPr lang="en-US" sz="2400" b="1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953000" y="1985664"/>
            <a:ext cx="3581400" cy="311973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2CFE2">
                  <a:alpha val="87843"/>
                </a:srgbClr>
              </a:gs>
              <a:gs pos="80000">
                <a:srgbClr val="4F9ABF">
                  <a:alpha val="41961"/>
                </a:srgbClr>
              </a:gs>
              <a:gs pos="100000">
                <a:srgbClr val="C4E0EA">
                  <a:alpha val="5176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50000">
                  <a:srgbClr val="DAEDEF">
                    <a:lumMod val="40000"/>
                    <a:lumOff val="60000"/>
                  </a:srgbClr>
                </a:gs>
                <a:gs pos="100000">
                  <a:srgbClr val="DAEDE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kern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" pitchFamily="34" charset="0"/>
              <a:ea typeface="ＭＳ Ｐゴシック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54" y="2375100"/>
            <a:ext cx="3121152" cy="2340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24" y="2375100"/>
            <a:ext cx="3121152" cy="23408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1375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Opportunities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0" y="1219200"/>
            <a:ext cx="9144000" cy="4343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tint val="80000"/>
                  <a:satMod val="300000"/>
                  <a:alpha val="40000"/>
                </a:srgbClr>
              </a:gs>
              <a:gs pos="100000">
                <a:srgbClr val="FFFFFF">
                  <a:shade val="30000"/>
                  <a:satMod val="200000"/>
                  <a:alpha val="2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3629" y="1985664"/>
            <a:ext cx="3581400" cy="311973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2CFE2">
                  <a:alpha val="87843"/>
                </a:srgbClr>
              </a:gs>
              <a:gs pos="80000">
                <a:srgbClr val="4F9ABF">
                  <a:alpha val="41961"/>
                </a:srgbClr>
              </a:gs>
              <a:gs pos="100000">
                <a:srgbClr val="C4E0EA">
                  <a:alpha val="5176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50000">
                  <a:srgbClr val="DAEDEF">
                    <a:lumMod val="40000"/>
                    <a:lumOff val="60000"/>
                  </a:srgbClr>
                </a:gs>
                <a:gs pos="100000">
                  <a:srgbClr val="DAEDE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kern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" pitchFamily="34" charset="0"/>
              <a:ea typeface="ＭＳ Ｐゴシック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630" y="1447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Hospitality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1447800"/>
            <a:ext cx="3581400" cy="46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Administration</a:t>
            </a:r>
            <a:endParaRPr lang="en-US" sz="2400" b="1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953000" y="1985664"/>
            <a:ext cx="3581400" cy="311973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2CFE2">
                  <a:alpha val="87843"/>
                </a:srgbClr>
              </a:gs>
              <a:gs pos="80000">
                <a:srgbClr val="4F9ABF">
                  <a:alpha val="41961"/>
                </a:srgbClr>
              </a:gs>
              <a:gs pos="100000">
                <a:srgbClr val="C4E0EA">
                  <a:alpha val="5176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50000">
                  <a:srgbClr val="DAEDEF">
                    <a:lumMod val="40000"/>
                    <a:lumOff val="60000"/>
                  </a:srgbClr>
                </a:gs>
                <a:gs pos="100000">
                  <a:srgbClr val="DAEDE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kern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" pitchFamily="34" charset="0"/>
              <a:ea typeface="ＭＳ Ｐゴシック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24" y="2375100"/>
            <a:ext cx="3121152" cy="2374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30" y="2205835"/>
            <a:ext cx="2667000" cy="2712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7864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Opportunities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0" y="1219200"/>
            <a:ext cx="9144000" cy="4343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tint val="80000"/>
                  <a:satMod val="300000"/>
                  <a:alpha val="40000"/>
                </a:srgbClr>
              </a:gs>
              <a:gs pos="100000">
                <a:srgbClr val="FFFFFF">
                  <a:shade val="30000"/>
                  <a:satMod val="200000"/>
                  <a:alpha val="2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3629" y="1985664"/>
            <a:ext cx="3581400" cy="311973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2CFE2">
                  <a:alpha val="87843"/>
                </a:srgbClr>
              </a:gs>
              <a:gs pos="80000">
                <a:srgbClr val="4F9ABF">
                  <a:alpha val="41961"/>
                </a:srgbClr>
              </a:gs>
              <a:gs pos="100000">
                <a:srgbClr val="C4E0EA">
                  <a:alpha val="5176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50000">
                  <a:srgbClr val="DAEDEF">
                    <a:lumMod val="40000"/>
                    <a:lumOff val="60000"/>
                  </a:srgbClr>
                </a:gs>
                <a:gs pos="100000">
                  <a:srgbClr val="DAEDE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kern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" pitchFamily="34" charset="0"/>
              <a:ea typeface="ＭＳ Ｐゴシック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630" y="1447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Mail Rooms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1447800"/>
            <a:ext cx="3581400" cy="46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Technology Centers</a:t>
            </a:r>
            <a:endParaRPr lang="en-US" sz="2400" b="1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953000" y="1985664"/>
            <a:ext cx="3581400" cy="311973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2CFE2">
                  <a:alpha val="87843"/>
                </a:srgbClr>
              </a:gs>
              <a:gs pos="80000">
                <a:srgbClr val="4F9ABF">
                  <a:alpha val="41961"/>
                </a:srgbClr>
              </a:gs>
              <a:gs pos="100000">
                <a:srgbClr val="C4E0EA">
                  <a:alpha val="5176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50000">
                  <a:srgbClr val="DAEDEF">
                    <a:lumMod val="40000"/>
                    <a:lumOff val="60000"/>
                  </a:srgbClr>
                </a:gs>
                <a:gs pos="100000">
                  <a:srgbClr val="DAEDE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kern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" pitchFamily="34" charset="0"/>
              <a:ea typeface="ＭＳ Ｐゴシック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85" y="2253126"/>
            <a:ext cx="3205488" cy="25366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2364432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7564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Opportunities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0" y="1219200"/>
            <a:ext cx="9144000" cy="4343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tint val="80000"/>
                  <a:satMod val="300000"/>
                  <a:alpha val="40000"/>
                </a:srgbClr>
              </a:gs>
              <a:gs pos="100000">
                <a:srgbClr val="FFFFFF">
                  <a:shade val="30000"/>
                  <a:satMod val="200000"/>
                  <a:alpha val="2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3629" y="1985664"/>
            <a:ext cx="3581400" cy="311973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2CFE2">
                  <a:alpha val="87843"/>
                </a:srgbClr>
              </a:gs>
              <a:gs pos="80000">
                <a:srgbClr val="4F9ABF">
                  <a:alpha val="41961"/>
                </a:srgbClr>
              </a:gs>
              <a:gs pos="100000">
                <a:srgbClr val="C4E0EA">
                  <a:alpha val="5176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50000">
                  <a:srgbClr val="DAEDEF">
                    <a:lumMod val="40000"/>
                    <a:lumOff val="60000"/>
                  </a:srgbClr>
                </a:gs>
                <a:gs pos="100000">
                  <a:srgbClr val="DAEDE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kern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" pitchFamily="34" charset="0"/>
              <a:ea typeface="ＭＳ Ｐゴシック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630" y="1447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Nursing Homes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1447800"/>
            <a:ext cx="3581400" cy="46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Medical Facilities</a:t>
            </a:r>
            <a:endParaRPr lang="en-US" sz="2400" b="1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953000" y="1985664"/>
            <a:ext cx="3581400" cy="311973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2CFE2">
                  <a:alpha val="87843"/>
                </a:srgbClr>
              </a:gs>
              <a:gs pos="80000">
                <a:srgbClr val="4F9ABF">
                  <a:alpha val="41961"/>
                </a:srgbClr>
              </a:gs>
              <a:gs pos="100000">
                <a:srgbClr val="C4E0EA">
                  <a:alpha val="5176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50000">
                  <a:srgbClr val="DAEDEF">
                    <a:lumMod val="40000"/>
                    <a:lumOff val="60000"/>
                  </a:srgbClr>
                </a:gs>
                <a:gs pos="100000">
                  <a:srgbClr val="DAEDE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kern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" pitchFamily="34" charset="0"/>
              <a:ea typeface="ＭＳ Ｐゴシック"/>
            </a:endParaRPr>
          </a:p>
        </p:txBody>
      </p:sp>
      <p:pic>
        <p:nvPicPr>
          <p:cNvPr id="12" name="Picture 11" descr="IM0001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8779" y="2286000"/>
            <a:ext cx="3204177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948" y="2144468"/>
            <a:ext cx="2436904" cy="280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67564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1380579" y="1290483"/>
            <a:ext cx="6288281" cy="3962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tint val="80000"/>
                  <a:satMod val="300000"/>
                  <a:alpha val="40000"/>
                </a:srgbClr>
              </a:gs>
              <a:gs pos="100000">
                <a:srgbClr val="FFFFFF">
                  <a:shade val="30000"/>
                  <a:satMod val="200000"/>
                  <a:alpha val="2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01032" y="1524000"/>
            <a:ext cx="5847374" cy="341476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2CFE2">
                  <a:alpha val="87843"/>
                </a:srgbClr>
              </a:gs>
              <a:gs pos="80000">
                <a:srgbClr val="4F9ABF">
                  <a:alpha val="41961"/>
                </a:srgbClr>
              </a:gs>
              <a:gs pos="100000">
                <a:srgbClr val="C4E0EA">
                  <a:alpha val="5176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50000">
                  <a:srgbClr val="DAEDEF">
                    <a:lumMod val="40000"/>
                    <a:lumOff val="60000"/>
                  </a:srgbClr>
                </a:gs>
                <a:gs pos="100000">
                  <a:srgbClr val="DAEDE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2057400"/>
            <a:ext cx="55310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People who are blind or </a:t>
            </a:r>
            <a:r>
              <a:rPr lang="en-US" sz="2800" b="1" dirty="0"/>
              <a:t>visually impaired </a:t>
            </a:r>
            <a:r>
              <a:rPr lang="en-US" sz="2800" b="1" dirty="0" smtClean="0"/>
              <a:t>can </a:t>
            </a:r>
            <a:r>
              <a:rPr lang="en-US" sz="2800" b="1" dirty="0"/>
              <a:t>be </a:t>
            </a:r>
          </a:p>
          <a:p>
            <a:pPr algn="ctr"/>
            <a:r>
              <a:rPr lang="en-US" sz="2800" b="1" dirty="0"/>
              <a:t>employed in a variety of </a:t>
            </a:r>
            <a:r>
              <a:rPr lang="en-US" sz="2800" b="1" dirty="0" smtClean="0"/>
              <a:t>competitive jobs alongside sighted peers.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2574108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Support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04800" y="1143000"/>
            <a:ext cx="8572910" cy="4451556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tint val="80000"/>
                  <a:satMod val="300000"/>
                  <a:alpha val="40000"/>
                </a:srgbClr>
              </a:gs>
              <a:gs pos="100000">
                <a:srgbClr val="FFFFFF">
                  <a:shade val="30000"/>
                  <a:satMod val="200000"/>
                  <a:alpha val="2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9677" y="1271433"/>
            <a:ext cx="4623249" cy="406256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347" y="1818144"/>
            <a:ext cx="45439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Tampa Lighthouse for the </a:t>
            </a:r>
            <a:r>
              <a:rPr lang="en-US" sz="2800" dirty="0" smtClean="0"/>
              <a:t>Blind’s employment programs are funded with support from the United Way of Tampa Bay and the Division of Blind Services. </a:t>
            </a:r>
            <a:endParaRPr lang="en-US" sz="2800" dirty="0"/>
          </a:p>
        </p:txBody>
      </p:sp>
      <p:sp>
        <p:nvSpPr>
          <p:cNvPr id="8" name="Isosceles Triangle 7"/>
          <p:cNvSpPr/>
          <p:nvPr/>
        </p:nvSpPr>
        <p:spPr bwMode="auto">
          <a:xfrm rot="16200000" flipV="1">
            <a:off x="3587293" y="2805900"/>
            <a:ext cx="4062567" cy="993632"/>
          </a:xfrm>
          <a:prstGeom prst="triangle">
            <a:avLst>
              <a:gd name="adj" fmla="val 49893"/>
            </a:avLst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26" name="Picture 2" descr="C:\Users\Ajenkins\Desktop\UWTB_Full_Color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447800"/>
            <a:ext cx="2561121" cy="1524000"/>
          </a:xfrm>
          <a:prstGeom prst="rect">
            <a:avLst/>
          </a:prstGeom>
          <a:noFill/>
        </p:spPr>
      </p:pic>
      <p:pic>
        <p:nvPicPr>
          <p:cNvPr id="1027" name="Picture 3" descr="C:\Users\Ajenkins\Desktop\DBS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81400"/>
            <a:ext cx="2390775" cy="102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839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1219200"/>
            <a:ext cx="8077200" cy="430790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2CFE2">
                  <a:alpha val="87843"/>
                </a:srgbClr>
              </a:gs>
              <a:gs pos="80000">
                <a:srgbClr val="4F9ABF">
                  <a:alpha val="41961"/>
                </a:srgbClr>
              </a:gs>
              <a:gs pos="100000">
                <a:srgbClr val="C4E0EA">
                  <a:alpha val="5176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50000">
                  <a:srgbClr val="DAEDEF">
                    <a:lumMod val="40000"/>
                    <a:lumOff val="60000"/>
                  </a:srgbClr>
                </a:gs>
                <a:gs pos="100000">
                  <a:srgbClr val="DAEDE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4061" y="1546677"/>
            <a:ext cx="7635879" cy="325392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524000"/>
            <a:ext cx="79248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algn="ctr"/>
            <a:r>
              <a:rPr lang="en-US" sz="2400" dirty="0" smtClean="0"/>
              <a:t>To find out how we can help you meet your staffing or employment needs contact us toll-free at </a:t>
            </a:r>
          </a:p>
          <a:p>
            <a:pPr algn="ctr"/>
            <a:r>
              <a:rPr lang="en-US" sz="2400" dirty="0" smtClean="0"/>
              <a:t>1-866-251-2407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600" dirty="0" smtClean="0"/>
          </a:p>
          <a:p>
            <a:pPr algn="ctr"/>
            <a:endParaRPr lang="en-US" sz="2600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16695" y="4876800"/>
            <a:ext cx="55106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www.TampaLighthouse.org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141226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304800" y="1111044"/>
            <a:ext cx="8572910" cy="4451556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tint val="80000"/>
                  <a:satMod val="300000"/>
                  <a:alpha val="40000"/>
                </a:srgbClr>
              </a:gs>
              <a:gs pos="100000">
                <a:srgbClr val="FFFFFF">
                  <a:shade val="30000"/>
                  <a:satMod val="200000"/>
                  <a:alpha val="2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9677" y="1271433"/>
            <a:ext cx="3892773" cy="406256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348" y="1788855"/>
            <a:ext cx="38531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This presentation is made possible through the generous support of the Children’s Board of Hillsborough County</a:t>
            </a:r>
          </a:p>
        </p:txBody>
      </p:sp>
      <p:sp>
        <p:nvSpPr>
          <p:cNvPr id="8" name="Isosceles Triangle 7"/>
          <p:cNvSpPr/>
          <p:nvPr/>
        </p:nvSpPr>
        <p:spPr bwMode="auto">
          <a:xfrm rot="16200000" flipV="1">
            <a:off x="2808933" y="2805900"/>
            <a:ext cx="4062567" cy="993632"/>
          </a:xfrm>
          <a:prstGeom prst="triangle">
            <a:avLst>
              <a:gd name="adj" fmla="val 49893"/>
            </a:avLst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3" descr="C:\Users\Ajenkins\Documents\ClientWork\Lighthouse\CBHC_logo_RG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1625" y="1938046"/>
            <a:ext cx="3429000" cy="2405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9599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dirty="0" smtClean="0"/>
              <a:t>www.TampaLighthouse.org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063" y="3660775"/>
            <a:ext cx="7381874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1106 W. Platt Street Tampa, Florida 33606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(813) 251-2407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206 Avenue D N.W. Winter Haven, Florida 33881 (863) 299-3633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6187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180623" y="1295400"/>
            <a:ext cx="8771466" cy="3962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tint val="80000"/>
                  <a:satMod val="300000"/>
                  <a:alpha val="40000"/>
                </a:srgbClr>
              </a:gs>
              <a:gs pos="100000">
                <a:srgbClr val="FFFFFF">
                  <a:shade val="30000"/>
                  <a:satMod val="200000"/>
                  <a:alpha val="2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81600" y="1538234"/>
            <a:ext cx="3490880" cy="341476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2CFE2">
                  <a:alpha val="87843"/>
                </a:srgbClr>
              </a:gs>
              <a:gs pos="80000">
                <a:srgbClr val="4F9ABF">
                  <a:alpha val="41961"/>
                </a:srgbClr>
              </a:gs>
              <a:gs pos="100000">
                <a:srgbClr val="C4E0EA">
                  <a:alpha val="5176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50000">
                  <a:srgbClr val="DAEDEF">
                    <a:lumMod val="40000"/>
                    <a:lumOff val="60000"/>
                  </a:srgbClr>
                </a:gs>
                <a:gs pos="100000">
                  <a:srgbClr val="DAEDE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" y="1538234"/>
            <a:ext cx="3806966" cy="341476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8852" y="1722122"/>
            <a:ext cx="3156378" cy="3078477"/>
          </a:xfrm>
          <a:prstGeom prst="rect">
            <a:avLst/>
          </a:prstGeom>
          <a:gradFill>
            <a:gsLst>
              <a:gs pos="59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txBody>
          <a:bodyPr wrap="square" lIns="182880" tIns="0" rIns="0" bIns="0" rtlCol="0" anchor="ctr" anchorCtr="0">
            <a:noAutofit/>
          </a:bodyPr>
          <a:lstStyle/>
          <a:p>
            <a:pPr marL="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90000"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2950" y="2175808"/>
            <a:ext cx="3371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/>
              <a:t>Many </a:t>
            </a:r>
            <a:r>
              <a:rPr lang="en-US" sz="2400" dirty="0" smtClean="0"/>
              <a:t>blind or visually impaired individuals want to enter </a:t>
            </a:r>
            <a:r>
              <a:rPr lang="en-US" sz="2400" dirty="0"/>
              <a:t>the </a:t>
            </a:r>
            <a:r>
              <a:rPr lang="en-US" sz="2400" dirty="0" smtClean="0"/>
              <a:t>workforce or remain working after vision loss.</a:t>
            </a:r>
            <a:endParaRPr lang="en-US" sz="2400" dirty="0"/>
          </a:p>
        </p:txBody>
      </p:sp>
      <p:sp>
        <p:nvSpPr>
          <p:cNvPr id="22" name="Isosceles Triangle 21"/>
          <p:cNvSpPr/>
          <p:nvPr/>
        </p:nvSpPr>
        <p:spPr bwMode="auto">
          <a:xfrm rot="16200000" flipV="1">
            <a:off x="3045853" y="2748799"/>
            <a:ext cx="3414764" cy="993632"/>
          </a:xfrm>
          <a:prstGeom prst="triangle">
            <a:avLst>
              <a:gd name="adj" fmla="val 49893"/>
            </a:avLst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9307" y="2035076"/>
            <a:ext cx="3235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/>
              <a:t>Thanks to assistive technologies and training programs, Tampa Lighthouse </a:t>
            </a:r>
            <a:r>
              <a:rPr lang="en-US" sz="2400" dirty="0" smtClean="0"/>
              <a:t>helps </a:t>
            </a:r>
            <a:r>
              <a:rPr lang="en-US" sz="2400" dirty="0"/>
              <a:t>them </a:t>
            </a:r>
            <a:r>
              <a:rPr lang="en-US" sz="2400" dirty="0" smtClean="0"/>
              <a:t>attain these goals </a:t>
            </a:r>
            <a:r>
              <a:rPr lang="en-US" sz="2400" dirty="0"/>
              <a:t>every day. </a:t>
            </a:r>
          </a:p>
        </p:txBody>
      </p:sp>
    </p:spTree>
    <p:extLst>
      <p:ext uri="{BB962C8B-B14F-4D97-AF65-F5344CB8AC3E}">
        <p14:creationId xmlns="" xmlns:p14="http://schemas.microsoft.com/office/powerpoint/2010/main" val="279697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Development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180623" y="1295400"/>
            <a:ext cx="8771466" cy="3962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tint val="80000"/>
                  <a:satMod val="300000"/>
                  <a:alpha val="40000"/>
                </a:srgbClr>
              </a:gs>
              <a:gs pos="100000">
                <a:srgbClr val="FFFFFF">
                  <a:shade val="30000"/>
                  <a:satMod val="200000"/>
                  <a:alpha val="2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66356" y="1538234"/>
            <a:ext cx="4106124" cy="341476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2CFE2">
                  <a:alpha val="87843"/>
                </a:srgbClr>
              </a:gs>
              <a:gs pos="80000">
                <a:srgbClr val="4F9ABF">
                  <a:alpha val="41961"/>
                </a:srgbClr>
              </a:gs>
              <a:gs pos="100000">
                <a:srgbClr val="C4E0EA">
                  <a:alpha val="5176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50000">
                  <a:srgbClr val="DAEDEF">
                    <a:lumMod val="40000"/>
                    <a:lumOff val="60000"/>
                  </a:srgbClr>
                </a:gs>
                <a:gs pos="100000">
                  <a:srgbClr val="DAEDE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" y="1538234"/>
            <a:ext cx="3276600" cy="341476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4108" y="1741682"/>
            <a:ext cx="3550621" cy="300786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FFFF">
                  <a:alpha val="53000"/>
                </a:srgbClr>
              </a:gs>
              <a:gs pos="100000">
                <a:srgbClr val="000000">
                  <a:alpha val="24000"/>
                </a:srgb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txBody>
          <a:bodyPr wrap="square" lIns="548640" tIns="137160" rIns="0" bIns="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4108" y="1905000"/>
            <a:ext cx="3550621" cy="609599"/>
          </a:xfrm>
          <a:prstGeom prst="rect">
            <a:avLst/>
          </a:prstGeom>
          <a:gradFill>
            <a:gsLst>
              <a:gs pos="59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txBody>
          <a:bodyPr wrap="square" lIns="182880" tIns="0" rIns="0" bIns="0" rtlCol="0" anchor="ctr" anchorCtr="0">
            <a:noAutofit/>
          </a:bodyPr>
          <a:lstStyle/>
          <a:p>
            <a:pPr marL="231775" marR="0" lvl="1" indent="-2317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Loyalty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44108" y="2933701"/>
            <a:ext cx="3550620" cy="609599"/>
          </a:xfrm>
          <a:prstGeom prst="rect">
            <a:avLst/>
          </a:prstGeom>
          <a:gradFill>
            <a:gsLst>
              <a:gs pos="59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txBody>
          <a:bodyPr wrap="square" lIns="182880" tIns="0" rIns="0" bIns="0" rtlCol="0" anchor="ctr" anchorCtr="0">
            <a:noAutofit/>
          </a:bodyPr>
          <a:lstStyle>
            <a:defPPr>
              <a:defRPr lang="en-US"/>
            </a:defPPr>
            <a:lvl2pPr marL="231775" marR="0" lvl="1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90000"/>
              <a:buFontTx/>
              <a:buBlip>
                <a:blip r:embed="rId2"/>
              </a:buBlip>
              <a:tabLst/>
              <a:defRPr kumimoji="0" sz="2200" b="0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2pPr>
          </a:lstStyle>
          <a:p>
            <a:pPr lvl="1"/>
            <a:r>
              <a:rPr lang="en-US" sz="2400" b="1" dirty="0" smtClean="0"/>
              <a:t>Work ethic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44108" y="3962401"/>
            <a:ext cx="3550621" cy="609599"/>
          </a:xfrm>
          <a:prstGeom prst="rect">
            <a:avLst/>
          </a:prstGeom>
          <a:gradFill>
            <a:gsLst>
              <a:gs pos="59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txBody>
          <a:bodyPr wrap="square" lIns="182880" tIns="0" rIns="0" bIns="0" rtlCol="0" anchor="ctr" anchorCtr="0">
            <a:noAutofit/>
          </a:bodyPr>
          <a:lstStyle>
            <a:defPPr>
              <a:defRPr lang="en-US"/>
            </a:defPPr>
            <a:lvl2pPr marL="231775" marR="0" lvl="1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90000"/>
              <a:buFontTx/>
              <a:buBlip>
                <a:blip r:embed="rId2"/>
              </a:buBlip>
              <a:tabLst/>
              <a:defRPr kumimoji="0" sz="2200" b="0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2pPr>
          </a:lstStyle>
          <a:p>
            <a:pPr lvl="1"/>
            <a:r>
              <a:rPr lang="en-US" sz="2400" b="1" dirty="0" smtClean="0"/>
              <a:t>Specialized training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42950" y="2276120"/>
            <a:ext cx="2784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Why hire a</a:t>
            </a:r>
          </a:p>
          <a:p>
            <a:pPr algn="ctr"/>
            <a:r>
              <a:rPr lang="en-US" sz="3000" dirty="0" smtClean="0"/>
              <a:t>Tampa Lighthouse</a:t>
            </a:r>
          </a:p>
          <a:p>
            <a:pPr algn="ctr"/>
            <a:r>
              <a:rPr lang="en-US" sz="3000" dirty="0" smtClean="0"/>
              <a:t>Client?</a:t>
            </a:r>
            <a:endParaRPr lang="en-US" sz="3000" dirty="0"/>
          </a:p>
        </p:txBody>
      </p:sp>
      <p:sp>
        <p:nvSpPr>
          <p:cNvPr id="22" name="Isosceles Triangle 21"/>
          <p:cNvSpPr/>
          <p:nvPr/>
        </p:nvSpPr>
        <p:spPr bwMode="auto">
          <a:xfrm rot="16200000" flipV="1">
            <a:off x="2541378" y="2748799"/>
            <a:ext cx="3414764" cy="993632"/>
          </a:xfrm>
          <a:prstGeom prst="triangle">
            <a:avLst>
              <a:gd name="adj" fmla="val 49893"/>
            </a:avLst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8465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Services</a:t>
            </a:r>
            <a:endParaRPr lang="en-US" dirty="0"/>
          </a:p>
        </p:txBody>
      </p:sp>
      <p:pic>
        <p:nvPicPr>
          <p:cNvPr id="1026" name="Picture 2" descr="C:\Ultra Presentations\customers2\Cadence\Documentation\Susan3\Shapes\fans - gradients\5 part cornewr glow fa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1200" y="12954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Vocational Evaluation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1739205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Computer Training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51054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Job </a:t>
            </a:r>
            <a:endParaRPr lang="en-US" sz="2800" dirty="0" smtClean="0"/>
          </a:p>
          <a:p>
            <a:pPr algn="ctr"/>
            <a:r>
              <a:rPr lang="en-US" sz="2800" dirty="0" smtClean="0"/>
              <a:t>Development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45720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Rehabilitation</a:t>
            </a:r>
          </a:p>
          <a:p>
            <a:pPr algn="ctr"/>
            <a:r>
              <a:rPr lang="en-US" sz="2800" dirty="0" smtClean="0"/>
              <a:t>Engineering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3447246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Supported Employment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3657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Job Placement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762260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448216" y="1409701"/>
            <a:ext cx="6247568" cy="403859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2CFE2">
                  <a:alpha val="87843"/>
                </a:srgbClr>
              </a:gs>
              <a:gs pos="80000">
                <a:srgbClr val="4F9ABF">
                  <a:alpha val="41961"/>
                </a:srgbClr>
              </a:gs>
              <a:gs pos="100000">
                <a:srgbClr val="C4E0EA">
                  <a:alpha val="5176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50000">
                  <a:srgbClr val="DAEDEF">
                    <a:lumMod val="40000"/>
                    <a:lumOff val="60000"/>
                  </a:srgbClr>
                </a:gs>
                <a:gs pos="100000">
                  <a:srgbClr val="DAEDE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29"/>
            <a:ext cx="8229600" cy="838200"/>
          </a:xfrm>
        </p:spPr>
        <p:txBody>
          <a:bodyPr/>
          <a:lstStyle/>
          <a:p>
            <a:r>
              <a:rPr lang="en-US" dirty="0" smtClean="0"/>
              <a:t>Vocational Evaluation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790700" y="1721618"/>
            <a:ext cx="5562600" cy="341476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1641" y="1905000"/>
            <a:ext cx="52835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Assessment of interests</a:t>
            </a:r>
            <a:r>
              <a:rPr lang="en-US" sz="2400" dirty="0"/>
              <a:t>, aptitudes, abilities and </a:t>
            </a:r>
            <a:r>
              <a:rPr lang="en-US" sz="2400" dirty="0" smtClean="0"/>
              <a:t>behaviors.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Exploration of work </a:t>
            </a:r>
            <a:r>
              <a:rPr lang="en-US" sz="2400" dirty="0"/>
              <a:t>preferences and goals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Development of individual </a:t>
            </a:r>
            <a:r>
              <a:rPr lang="en-US" sz="2400" dirty="0"/>
              <a:t>vocational </a:t>
            </a:r>
            <a:r>
              <a:rPr lang="en-US" sz="2400" dirty="0" smtClean="0"/>
              <a:t>plans.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717650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Vocational Evaluation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180623" y="990600"/>
            <a:ext cx="8771466" cy="4572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tint val="80000"/>
                  <a:satMod val="300000"/>
                  <a:alpha val="40000"/>
                </a:srgbClr>
              </a:gs>
              <a:gs pos="100000">
                <a:srgbClr val="FFFFFF">
                  <a:shade val="30000"/>
                  <a:satMod val="200000"/>
                  <a:alpha val="2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" y="2071635"/>
            <a:ext cx="8139080" cy="333856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2CFE2">
                  <a:alpha val="87843"/>
                </a:srgbClr>
              </a:gs>
              <a:gs pos="80000">
                <a:srgbClr val="4F9ABF">
                  <a:alpha val="41961"/>
                </a:srgbClr>
              </a:gs>
              <a:gs pos="100000">
                <a:srgbClr val="C4E0EA">
                  <a:alpha val="5176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FFFFFF"/>
                </a:gs>
                <a:gs pos="50000">
                  <a:srgbClr val="DAEDEF">
                    <a:lumMod val="40000"/>
                    <a:lumOff val="60000"/>
                  </a:srgbClr>
                </a:gs>
                <a:gs pos="100000">
                  <a:srgbClr val="DAEDE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3400" y="1122734"/>
            <a:ext cx="8153400" cy="89662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629" y="2075264"/>
            <a:ext cx="8139080" cy="333856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FFFF">
                  <a:alpha val="53000"/>
                </a:srgbClr>
              </a:gs>
              <a:gs pos="100000">
                <a:srgbClr val="000000">
                  <a:alpha val="24000"/>
                </a:srgb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txBody>
          <a:bodyPr wrap="square" lIns="548640" tIns="137160" rIns="0" bIns="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748" y="2723297"/>
            <a:ext cx="3537378" cy="742869"/>
          </a:xfrm>
          <a:prstGeom prst="rect">
            <a:avLst/>
          </a:prstGeom>
          <a:gradFill>
            <a:gsLst>
              <a:gs pos="59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txBody>
          <a:bodyPr wrap="square" lIns="182880" tIns="0" rIns="0" bIns="0" rtlCol="0" anchor="ctr" anchorCtr="0">
            <a:noAutofit/>
          </a:bodyPr>
          <a:lstStyle/>
          <a:p>
            <a:pPr marL="231775" marR="0" lvl="1" indent="-2317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Comprehensive assessment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9748" y="3647703"/>
            <a:ext cx="3537378" cy="742869"/>
          </a:xfrm>
          <a:prstGeom prst="rect">
            <a:avLst/>
          </a:prstGeom>
          <a:gradFill>
            <a:gsLst>
              <a:gs pos="59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txBody>
          <a:bodyPr wrap="square" lIns="182880" tIns="0" rIns="0" bIns="0" rtlCol="0" anchor="ctr" anchorCtr="0">
            <a:noAutofit/>
          </a:bodyPr>
          <a:lstStyle>
            <a:defPPr>
              <a:defRPr lang="en-US"/>
            </a:defPPr>
            <a:lvl2pPr marL="231775" marR="0" lvl="1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90000"/>
              <a:buFontTx/>
              <a:buBlip>
                <a:blip r:embed="rId2"/>
              </a:buBlip>
              <a:tabLst/>
              <a:defRPr kumimoji="0" sz="2000" b="1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2pPr>
          </a:lstStyle>
          <a:p>
            <a:pPr lvl="1"/>
            <a:r>
              <a:rPr lang="en-US" dirty="0"/>
              <a:t>Medical &amp; psychological reports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" y="13671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Client </a:t>
            </a:r>
            <a:r>
              <a:rPr lang="en-US" sz="2400" b="1" dirty="0"/>
              <a:t>vocational plans take </a:t>
            </a:r>
            <a:r>
              <a:rPr lang="en-US" sz="2400" b="1" dirty="0" smtClean="0"/>
              <a:t>into </a:t>
            </a:r>
            <a:r>
              <a:rPr lang="en-US" sz="2400" b="1" dirty="0"/>
              <a:t>consideration:</a:t>
            </a:r>
          </a:p>
        </p:txBody>
      </p:sp>
      <p:sp>
        <p:nvSpPr>
          <p:cNvPr id="22" name="Isosceles Triangle 21"/>
          <p:cNvSpPr/>
          <p:nvPr/>
        </p:nvSpPr>
        <p:spPr bwMode="auto">
          <a:xfrm flipV="1">
            <a:off x="457200" y="2036615"/>
            <a:ext cx="8229600" cy="614110"/>
          </a:xfrm>
          <a:prstGeom prst="triangle">
            <a:avLst>
              <a:gd name="adj" fmla="val 49893"/>
            </a:avLst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7994" y="2723297"/>
            <a:ext cx="3537378" cy="742869"/>
          </a:xfrm>
          <a:prstGeom prst="rect">
            <a:avLst/>
          </a:prstGeom>
          <a:gradFill flip="none" rotWithShape="1">
            <a:gsLst>
              <a:gs pos="59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headEnd type="none" w="med" len="med"/>
            <a:tailEnd type="none" w="med" len="med"/>
          </a:ln>
        </p:spPr>
        <p:txBody>
          <a:bodyPr wrap="square" lIns="182880" tIns="0" rIns="0" bIns="0" rtlCol="0" anchor="ctr" anchorCtr="0">
            <a:noAutofit/>
          </a:bodyPr>
          <a:lstStyle>
            <a:defPPr>
              <a:defRPr lang="en-US"/>
            </a:defPPr>
            <a:lvl2pPr marL="231775" marR="0" lvl="1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90000"/>
              <a:buFontTx/>
              <a:buBlip>
                <a:blip r:embed="rId2"/>
              </a:buBlip>
              <a:tabLst/>
              <a:defRPr kumimoji="0" sz="2000" b="1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2pPr>
          </a:lstStyle>
          <a:p>
            <a:pPr lvl="1"/>
            <a:r>
              <a:rPr lang="en-US" dirty="0"/>
              <a:t>Vision &amp; hearing reports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67994" y="3647702"/>
            <a:ext cx="3537378" cy="742869"/>
          </a:xfrm>
          <a:prstGeom prst="rect">
            <a:avLst/>
          </a:prstGeom>
          <a:gradFill flip="none" rotWithShape="1">
            <a:gsLst>
              <a:gs pos="59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headEnd type="none" w="med" len="med"/>
            <a:tailEnd type="none" w="med" len="med"/>
          </a:ln>
        </p:spPr>
        <p:txBody>
          <a:bodyPr wrap="square" lIns="182880" tIns="0" rIns="0" bIns="0" rtlCol="0" anchor="ctr" anchorCtr="0">
            <a:noAutofit/>
          </a:bodyPr>
          <a:lstStyle>
            <a:defPPr>
              <a:defRPr lang="en-US"/>
            </a:defPPr>
            <a:lvl2pPr marL="231775" marR="0" lvl="1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90000"/>
              <a:buFontTx/>
              <a:buBlip>
                <a:blip r:embed="rId2"/>
              </a:buBlip>
              <a:tabLst/>
              <a:defRPr kumimoji="0" sz="2000" b="1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2pPr>
          </a:lstStyle>
          <a:p>
            <a:pPr lvl="1"/>
            <a:r>
              <a:rPr lang="en-US" dirty="0"/>
              <a:t>Education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49527" y="4542972"/>
            <a:ext cx="3535467" cy="742869"/>
          </a:xfrm>
          <a:prstGeom prst="rect">
            <a:avLst/>
          </a:prstGeom>
          <a:gradFill>
            <a:gsLst>
              <a:gs pos="59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txBody>
          <a:bodyPr wrap="square" lIns="182880" tIns="0" rIns="0" bIns="0" rtlCol="0" anchor="ctr" anchorCtr="0">
            <a:noAutofit/>
          </a:bodyPr>
          <a:lstStyle>
            <a:defPPr>
              <a:defRPr lang="en-US"/>
            </a:defPPr>
            <a:lvl2pPr marL="231775" marR="0" lvl="1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90000"/>
              <a:buFontTx/>
              <a:buBlip>
                <a:blip r:embed="rId2"/>
              </a:buBlip>
              <a:tabLst/>
              <a:defRPr kumimoji="0" sz="2000" b="1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2pPr>
          </a:lstStyle>
          <a:p>
            <a:pPr lvl="1"/>
            <a:r>
              <a:rPr lang="en-US" dirty="0"/>
              <a:t>Work history</a:t>
            </a:r>
          </a:p>
        </p:txBody>
      </p:sp>
    </p:spTree>
    <p:extLst>
      <p:ext uri="{BB962C8B-B14F-4D97-AF65-F5344CB8AC3E}">
        <p14:creationId xmlns="" xmlns:p14="http://schemas.microsoft.com/office/powerpoint/2010/main" val="2853536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Training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337358" y="1295400"/>
            <a:ext cx="8454670" cy="4191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tint val="80000"/>
                  <a:satMod val="300000"/>
                  <a:alpha val="40000"/>
                </a:srgbClr>
              </a:gs>
              <a:gs pos="100000">
                <a:srgbClr val="FFFFFF">
                  <a:shade val="30000"/>
                  <a:satMod val="200000"/>
                  <a:alpha val="2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17059" y="1538234"/>
            <a:ext cx="3640248" cy="379576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2CFE2">
                  <a:alpha val="87843"/>
                </a:srgbClr>
              </a:gs>
              <a:gs pos="80000">
                <a:srgbClr val="4F9ABF">
                  <a:alpha val="41961"/>
                </a:srgbClr>
              </a:gs>
              <a:gs pos="100000">
                <a:srgbClr val="C4E0EA">
                  <a:alpha val="5176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50000">
                  <a:srgbClr val="DAEDEF">
                    <a:lumMod val="40000"/>
                    <a:lumOff val="60000"/>
                  </a:srgbClr>
                </a:gs>
                <a:gs pos="100000">
                  <a:srgbClr val="DAEDE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8968" y="1600200"/>
            <a:ext cx="3048000" cy="373379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4721" y="1722122"/>
            <a:ext cx="3258679" cy="3383278"/>
          </a:xfrm>
          <a:prstGeom prst="rect">
            <a:avLst/>
          </a:prstGeom>
          <a:gradFill>
            <a:gsLst>
              <a:gs pos="59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7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txBody>
          <a:bodyPr wrap="square" lIns="182880" tIns="0" rIns="0" bIns="0" rtlCol="0" anchor="ctr" anchorCtr="0">
            <a:noAutofit/>
          </a:bodyPr>
          <a:lstStyle/>
          <a:p>
            <a:pPr marL="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90000"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9468" y="1765280"/>
            <a:ext cx="266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/>
              <a:t>Adaptive equipment and assistive software help blind and visually impaired individuals learn popular office applications including: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 bwMode="auto">
          <a:xfrm rot="16200000" flipV="1">
            <a:off x="2436884" y="2970284"/>
            <a:ext cx="3733800" cy="993632"/>
          </a:xfrm>
          <a:prstGeom prst="triangle">
            <a:avLst>
              <a:gd name="adj" fmla="val 49893"/>
            </a:avLst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1" y="2117150"/>
            <a:ext cx="3581399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Bef>
                <a:spcPts val="200"/>
              </a:spcBef>
              <a:spcAft>
                <a:spcPts val="600"/>
              </a:spcAft>
            </a:pPr>
            <a:r>
              <a:rPr lang="en-US" sz="2400" dirty="0" smtClean="0"/>
              <a:t>	</a:t>
            </a:r>
            <a:endParaRPr lang="en-US" sz="2400" dirty="0"/>
          </a:p>
          <a:p>
            <a:pPr marL="1139825" lvl="2" indent="-225425">
              <a:spcBef>
                <a:spcPts val="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/>
              <a:t>Word™</a:t>
            </a:r>
          </a:p>
          <a:p>
            <a:pPr marL="1139825" lvl="2" indent="-225425">
              <a:spcBef>
                <a:spcPts val="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/>
              <a:t>Excel™</a:t>
            </a:r>
          </a:p>
          <a:p>
            <a:pPr marL="1139825" lvl="2" indent="-225425">
              <a:spcBef>
                <a:spcPts val="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Internet </a:t>
            </a:r>
          </a:p>
          <a:p>
            <a:pPr marL="1139825" lvl="2" indent="-225425">
              <a:spcBef>
                <a:spcPts val="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Email</a:t>
            </a:r>
          </a:p>
        </p:txBody>
      </p:sp>
    </p:spTree>
    <p:extLst>
      <p:ext uri="{BB962C8B-B14F-4D97-AF65-F5344CB8AC3E}">
        <p14:creationId xmlns="" xmlns:p14="http://schemas.microsoft.com/office/powerpoint/2010/main" val="3392355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Rehabilitation Engineering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781140" y="1447562"/>
            <a:ext cx="7581718" cy="379817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B2CFE2">
                  <a:alpha val="87843"/>
                </a:srgbClr>
              </a:gs>
              <a:gs pos="80000">
                <a:srgbClr val="4F9ABF">
                  <a:alpha val="41961"/>
                </a:srgbClr>
              </a:gs>
              <a:gs pos="100000">
                <a:srgbClr val="C4E0EA">
                  <a:alpha val="5176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50000">
                  <a:srgbClr val="DAEDEF">
                    <a:lumMod val="40000"/>
                    <a:lumOff val="60000"/>
                  </a:srgbClr>
                </a:gs>
                <a:gs pos="100000">
                  <a:srgbClr val="DAEDEF"/>
                </a:gs>
              </a:gsLst>
              <a:lin ang="5400000" scaled="0"/>
            </a:gra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7200" y="1143000"/>
            <a:ext cx="8153400" cy="440730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tint val="80000"/>
                  <a:satMod val="300000"/>
                  <a:alpha val="40000"/>
                </a:srgbClr>
              </a:gs>
              <a:gs pos="100000">
                <a:srgbClr val="FFFFFF">
                  <a:shade val="30000"/>
                  <a:satMod val="200000"/>
                  <a:alpha val="2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egoe" pitchFamily="34" charset="0"/>
              <a:ea typeface="ＭＳ Ｐゴシック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1636693"/>
            <a:ext cx="716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Rehabilitation engineering assesses </a:t>
            </a:r>
            <a:br>
              <a:rPr lang="en-US" sz="2800" dirty="0" smtClean="0"/>
            </a:br>
            <a:r>
              <a:rPr lang="en-US" sz="2800" dirty="0" smtClean="0"/>
              <a:t>the need for: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94196" y="2717802"/>
            <a:ext cx="6934200" cy="213360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55001" y="2933703"/>
            <a:ext cx="6012590" cy="1701798"/>
          </a:xfrm>
        </p:spPr>
        <p:txBody>
          <a:bodyPr>
            <a:noAutofit/>
          </a:bodyPr>
          <a:lstStyle/>
          <a:p>
            <a:r>
              <a:rPr lang="en-US" sz="2400" dirty="0" smtClean="0"/>
              <a:t>Adaptive equipment </a:t>
            </a:r>
          </a:p>
          <a:p>
            <a:r>
              <a:rPr lang="en-US" sz="2400" dirty="0" smtClean="0"/>
              <a:t>Assistive devices like …</a:t>
            </a:r>
            <a:br>
              <a:rPr lang="en-US" sz="2400" dirty="0" smtClean="0"/>
            </a:br>
            <a:endParaRPr lang="en-US" sz="2400" dirty="0" smtClean="0"/>
          </a:p>
          <a:p>
            <a:pPr algn="ctr">
              <a:buNone/>
            </a:pPr>
            <a:r>
              <a:rPr lang="en-US" sz="2000" i="1" dirty="0" smtClean="0"/>
              <a:t>(continued on next slide)</a:t>
            </a:r>
          </a:p>
        </p:txBody>
      </p:sp>
    </p:spTree>
    <p:extLst>
      <p:ext uri="{BB962C8B-B14F-4D97-AF65-F5344CB8AC3E}">
        <p14:creationId xmlns="" xmlns:p14="http://schemas.microsoft.com/office/powerpoint/2010/main" val="2322949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423</Words>
  <Application>Microsoft Office PowerPoint</Application>
  <PresentationFormat>On-screen Show (4:3)</PresentationFormat>
  <Paragraphs>121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Did You Know?</vt:lpstr>
      <vt:lpstr>Job Development</vt:lpstr>
      <vt:lpstr>Employment Services</vt:lpstr>
      <vt:lpstr>Vocational Evaluation</vt:lpstr>
      <vt:lpstr>Vocational Evaluation</vt:lpstr>
      <vt:lpstr>Computer Training</vt:lpstr>
      <vt:lpstr>Rehabilitation Engineering</vt:lpstr>
      <vt:lpstr>Rehabilitation Engineering</vt:lpstr>
      <vt:lpstr>Employer Services</vt:lpstr>
      <vt:lpstr>Employer Services</vt:lpstr>
      <vt:lpstr>Lighthouse Technology Services</vt:lpstr>
      <vt:lpstr>Supported Employment</vt:lpstr>
      <vt:lpstr>Employment Opportunities</vt:lpstr>
      <vt:lpstr>Employment Opportunities</vt:lpstr>
      <vt:lpstr>Employment Opportunities</vt:lpstr>
      <vt:lpstr>Employment Opportunities</vt:lpstr>
      <vt:lpstr>Employment Opportunities</vt:lpstr>
      <vt:lpstr>Community Support</vt:lpstr>
      <vt:lpstr>For More Information</vt:lpstr>
      <vt:lpstr>Thank You</vt:lpstr>
      <vt:lpstr>www.TampaLighthouse.org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www.TampaLighthouse.org</dc:title>
  <dc:creator>Susan Hotaling</dc:creator>
  <cp:lastModifiedBy>Veronica G Chesbrough</cp:lastModifiedBy>
  <cp:revision>144</cp:revision>
  <dcterms:created xsi:type="dcterms:W3CDTF">2010-09-23T19:31:06Z</dcterms:created>
  <dcterms:modified xsi:type="dcterms:W3CDTF">2011-01-31T20:50:23Z</dcterms:modified>
</cp:coreProperties>
</file>